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1"/>
  </p:notesMasterIdLst>
  <p:handoutMasterIdLst>
    <p:handoutMasterId r:id="rId52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2986" r:id="rId41"/>
    <p:sldId id="577" r:id="rId42"/>
    <p:sldId id="3043" r:id="rId43"/>
    <p:sldId id="3050" r:id="rId44"/>
    <p:sldId id="260" r:id="rId45"/>
    <p:sldId id="265" r:id="rId46"/>
    <p:sldId id="3051" r:id="rId47"/>
    <p:sldId id="266" r:id="rId48"/>
    <p:sldId id="3044" r:id="rId49"/>
    <p:sldId id="267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C6FF"/>
    <a:srgbClr val="E9002F"/>
    <a:srgbClr val="F078EB"/>
    <a:srgbClr val="0000CC"/>
    <a:srgbClr val="888888"/>
    <a:srgbClr val="990000"/>
    <a:srgbClr val="03447C"/>
    <a:srgbClr val="054783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39" autoAdjust="0"/>
    <p:restoredTop sz="95739" autoAdjust="0"/>
  </p:normalViewPr>
  <p:slideViewPr>
    <p:cSldViewPr snapToGrid="0" snapToObjects="1">
      <p:cViewPr varScale="1">
        <p:scale>
          <a:sx n="121" d="100"/>
          <a:sy n="121" d="100"/>
        </p:scale>
        <p:origin x="168" y="264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34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7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0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jpeg"/><Relationship Id="rId5" Type="http://schemas.openxmlformats.org/officeDocument/2006/relationships/image" Target="../media/image98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5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箭头（有向关系）的万用性：所有运算均可用“箭头”表述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8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Images extracted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4929778" y="7699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3795" y="2321739"/>
            <a:ext cx="2228829" cy="28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564" y="561879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605" y="530909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40882" y="439285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837510" y="2087967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22" y="2816960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5479918" y="375084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6C31A-0FBF-5F49-89AF-AB921C436D6B}"/>
              </a:ext>
            </a:extLst>
          </p:cNvPr>
          <p:cNvGrpSpPr/>
          <p:nvPr/>
        </p:nvGrpSpPr>
        <p:grpSpPr>
          <a:xfrm>
            <a:off x="1054522" y="2109838"/>
            <a:ext cx="3552130" cy="2665380"/>
            <a:chOff x="14948101" y="-90362"/>
            <a:chExt cx="3552131" cy="2665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863F00-9238-1B49-B183-0105861C7B8F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FE1BA-09E3-AE4C-B69B-791BA68645A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C55F6-7B5E-9143-986C-6281A29DD9FB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AC7F5-8166-A74C-AC38-044118F1B62E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4B4C51-09DC-404A-8054-286C962D47B6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885164" y="508076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35" y="5232862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43117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1436877" y="5701525"/>
            <a:ext cx="9323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Process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DFC531-84EE-CC40-B88D-9BE8E0B5E95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7518840" y="1733955"/>
            <a:ext cx="1623984" cy="72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324AD7-DAFA-8545-A38E-68D576CB3790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417500" cy="2240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E33756-094F-E841-B1D2-8FE71E5B1FA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8186738" y="5149902"/>
            <a:ext cx="2668143" cy="35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715E30-866E-BD49-880C-81D658248132}"/>
              </a:ext>
            </a:extLst>
          </p:cNvPr>
          <p:cNvCxnSpPr>
            <a:cxnSpLocks/>
          </p:cNvCxnSpPr>
          <p:nvPr/>
        </p:nvCxnSpPr>
        <p:spPr>
          <a:xfrm>
            <a:off x="8328008" y="4313473"/>
            <a:ext cx="1873267" cy="160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2629C55-90BE-774A-88E9-B2F366DCF363}"/>
              </a:ext>
            </a:extLst>
          </p:cNvPr>
          <p:cNvSpPr/>
          <p:nvPr/>
        </p:nvSpPr>
        <p:spPr>
          <a:xfrm>
            <a:off x="6248236" y="145089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Worse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64D083-0311-4E40-963D-BF9E7C7F2B09}"/>
              </a:ext>
            </a:extLst>
          </p:cNvPr>
          <p:cNvSpPr/>
          <p:nvPr/>
        </p:nvSpPr>
        <p:spPr>
          <a:xfrm>
            <a:off x="10854881" y="5225871"/>
            <a:ext cx="127060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Best</a:t>
            </a:r>
            <a:endParaRPr lang="en-TW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0F51E-E8AC-F048-8081-D32C873C361F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11007281" y="2867141"/>
            <a:ext cx="482902" cy="235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558185-2141-5145-82B6-DB8FF1D9F1B9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883538" y="2017019"/>
            <a:ext cx="1303200" cy="313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80557D-3D7C-8142-8932-4FA0A2A4306C}"/>
              </a:ext>
            </a:extLst>
          </p:cNvPr>
          <p:cNvCxnSpPr>
            <a:cxnSpLocks/>
          </p:cNvCxnSpPr>
          <p:nvPr/>
        </p:nvCxnSpPr>
        <p:spPr>
          <a:xfrm>
            <a:off x="10344150" y="2742927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EE85CF-44CB-9B4A-B687-34DBBE46D6B6}"/>
              </a:ext>
            </a:extLst>
          </p:cNvPr>
          <p:cNvCxnSpPr>
            <a:cxnSpLocks/>
          </p:cNvCxnSpPr>
          <p:nvPr/>
        </p:nvCxnSpPr>
        <p:spPr>
          <a:xfrm>
            <a:off x="9719119" y="2596895"/>
            <a:ext cx="625031" cy="14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2C02CD0-CA93-E947-BAE1-11656BE6837A}"/>
              </a:ext>
            </a:extLst>
          </p:cNvPr>
          <p:cNvCxnSpPr>
            <a:cxnSpLocks/>
          </p:cNvCxnSpPr>
          <p:nvPr/>
        </p:nvCxnSpPr>
        <p:spPr>
          <a:xfrm>
            <a:off x="9146565" y="2457450"/>
            <a:ext cx="631561" cy="13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FDE630-01DE-EC40-A92F-02C3631EC4F2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0201275" y="4507340"/>
            <a:ext cx="839682" cy="801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7382322" y="6074348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H="1" flipV="1">
            <a:off x="8227375" y="5752881"/>
            <a:ext cx="2754" cy="32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8829619" y="4908247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994212" y="6128367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441509" y="4962266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6410351" y="3860097"/>
            <a:ext cx="203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代数化的语言表达</a:t>
            </a: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等多层级数据结构后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可靠并可规模化的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设计流程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正在开发中的云原生个人知识容器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302212" y="6045301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437" y="5265915"/>
            <a:ext cx="2209800" cy="145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stCxn id="5" idx="7"/>
            <a:endCxn id="6" idx="1"/>
          </p:cNvCxnSpPr>
          <p:nvPr/>
        </p:nvCxnSpPr>
        <p:spPr>
          <a:xfrm flipV="1">
            <a:off x="3636325" y="5991027"/>
            <a:ext cx="1007112" cy="13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6853237" y="5739346"/>
            <a:ext cx="1114438" cy="251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675" y="5091288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68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Lawvere, William; Schanuel, Stephen (January 8, 2009). Conceptual Mathematics_A First Introduction to Categories (2nd ed.) Cambridge University Press. </a:t>
            </a:r>
            <a:endParaRPr lang="en-US" sz="1200" dirty="0">
              <a:hlinkClick r:id="rId2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失去共享语言的系统建构者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26695</TotalTime>
  <Words>3119</Words>
  <Application>Microsoft Macintosh PowerPoint</Application>
  <PresentationFormat>Custom</PresentationFormat>
  <Paragraphs>399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34</vt:i4>
      </vt:variant>
    </vt:vector>
  </HeadingPairs>
  <TitlesOfParts>
    <vt:vector size="65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失去共享语言的系统建构者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系统建模的有效性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系统代数AoS的应用案例：</vt:lpstr>
      <vt:lpstr>系统代数（AoS）的研究成果总结：</vt:lpstr>
      <vt:lpstr>将模型转化为&lt;P,B,C&gt;等多层级数据结构后， 其代数化的闭包（Closure）性质创造了 实现连续迭代和评估复杂系统模型的可操作性</vt:lpstr>
      <vt:lpstr>下一步： 根据偏序集的万用性、提炼出可靠并可规模化的系统设计流程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2323</cp:revision>
  <dcterms:created xsi:type="dcterms:W3CDTF">2019-11-04T08:46:32Z</dcterms:created>
  <dcterms:modified xsi:type="dcterms:W3CDTF">2021-10-19T04:31:29Z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